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58A00-CCF4-4826-BCF8-FA576E797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A46200-FD78-4DEB-BFB9-BADF9D271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59A7FE-52C0-458D-A8AF-637D81BC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B9229C-C989-4075-8C2D-66B0A632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B9B0E6-7661-4D61-B20E-0BDDD3F2D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07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316A8-290F-44A6-BE1D-C1CB4C20E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DEF997-CA0A-4306-9262-C2231E952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803021-9765-4835-99BB-8132E5F2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DAC75F-3FFF-4177-B8F5-E1234438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2BDF49-3397-4551-86E6-FF49A869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75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F8B7DF-4AB7-4DDB-8A08-7E8544A4D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26D65C-A56E-4B8E-9890-6BD1E6D81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15F6DD-D8A2-423E-8755-D600648A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082EF7-2F5E-4D5E-B2A8-8EDB3125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8D7197-4206-4652-9F43-26118FEF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60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9FE40-1D02-4EA6-A4A5-DFD0EFD3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02CF17-FBFD-4165-80A6-0245F66DD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B7281C-0A32-4830-B2AA-9224D12B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60C3B5-C36E-463A-B4B1-C6A267DD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04C469-9CCC-4C78-8B1F-98C6C2D7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89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40E9BF-D174-4B13-9949-97966B1A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15B2E3-9E11-4A7B-B104-69D076944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66E1FF-319C-464C-BA26-676B7506F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B8A0FE-72C5-43F2-8A6E-27CC034A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C44A49-8861-4712-889B-F58EECCC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3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3FEDC-E366-4707-B837-48D1A2C4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D1BBC3-0AB3-434F-BDBC-1D827553C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88C142-3282-409C-AC4A-F556D517C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786243-8D1F-4D85-9B9B-3B6DEAF0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8CE842-C543-40B6-86AA-3A5396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5EB837-493F-4541-8DFF-570C6163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13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86ECA-ADA6-4A7D-B851-5A95D53C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C12062-C792-4DD0-9F66-FD457460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7FAC47-126F-4473-838F-7E4B5FE62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DF0C3C-BBE7-449E-9565-83F6C51C4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9B26B5F-35AB-47BB-AC11-2DFD2E079F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03CC39-D07F-4563-B63E-55DB27DE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B5FA89A-5A32-4936-8237-9B16159E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05FA3D3-46FE-45F1-B107-7FFBB27E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41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E73DC-792D-492F-A5CB-2349331E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8083E99-E2FF-4244-BE61-873DF188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3AF0B2-F4F7-4665-9793-24FB29D3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AB9B3E7-02F2-432A-B635-BB70F48A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33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AB0D1B-15C2-462D-B803-4EE06A0D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3B30AA-D32D-465A-8D07-79F007DA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87D6C0-2DD4-4607-9672-DE839229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61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D32DB-DE97-447B-93E8-D67204119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33C250-F814-40B2-8385-26821C37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A3F30C-BCCE-410B-81EF-F2480E78B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FAF3E8-7F83-4205-8053-D3121F06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687E4F-0F61-4771-BD90-09E7213F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F33647-B32E-47DD-85B2-705377BB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29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EC7F7-FDA0-43DA-B8C2-E022B072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D470465-7D12-446F-96FC-25CD8F1BD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3BF579A-686B-408C-ADD8-6F4A3210D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39FE1A-F592-46A3-BCBC-A7BE1BBD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C33F1D-E9E2-417E-A5C7-3CFC1C537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0A3FA8-483B-4928-A7F7-2FB2E0AF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6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8C71ED6-8378-4340-9635-6B00A19B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72E91D-F817-4305-8E63-56CBB6A1B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E18B83-0F68-4C62-B07F-E92E86674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C99D-33C0-4CAB-B34E-C0847FEAB880}" type="datetimeFigureOut">
              <a:rPr lang="pt-BR" smtClean="0"/>
              <a:t>10/05/2022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1A8B20-AB86-47A8-8B6B-D79EF757A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F53618-1A8D-4CDD-A73C-EB049DB0D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B6B8-A49F-4B38-A87F-D22405D2F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82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FCE08-28FB-4695-90A6-181E43601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28027C-E2DB-4EF1-9E8B-C125799A77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695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516430"/>
            <a:ext cx="6144915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16" name="Imagem 15" descr="Forma&#10;&#10;Descrição gerada automaticamente">
            <a:extLst>
              <a:ext uri="{FF2B5EF4-FFF2-40B4-BE49-F238E27FC236}">
                <a16:creationId xmlns:a16="http://schemas.microsoft.com/office/drawing/2014/main" id="{1EE2090C-B033-4AEA-AB21-A7E86730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r="25164"/>
          <a:stretch/>
        </p:blipFill>
        <p:spPr>
          <a:xfrm>
            <a:off x="240043" y="889142"/>
            <a:ext cx="6035470" cy="5619282"/>
          </a:xfrm>
          <a:prstGeom prst="rect">
            <a:avLst/>
          </a:prstGeom>
        </p:spPr>
      </p:pic>
      <p:pic>
        <p:nvPicPr>
          <p:cNvPr id="19" name="Imagem 18" descr="Gráfico&#10;&#10;Descrição gerada automaticamente com confiança média">
            <a:extLst>
              <a:ext uri="{FF2B5EF4-FFF2-40B4-BE49-F238E27FC236}">
                <a16:creationId xmlns:a16="http://schemas.microsoft.com/office/drawing/2014/main" id="{118CCBF4-30ED-4A59-B31B-3B1A50ED6A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5" t="50000" r="42953" b="33634"/>
          <a:stretch/>
        </p:blipFill>
        <p:spPr>
          <a:xfrm>
            <a:off x="2298160" y="3567498"/>
            <a:ext cx="1919235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1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516430"/>
            <a:ext cx="6144915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16" name="Imagem 15" descr="Forma&#10;&#10;Descrição gerada automaticamente">
            <a:extLst>
              <a:ext uri="{FF2B5EF4-FFF2-40B4-BE49-F238E27FC236}">
                <a16:creationId xmlns:a16="http://schemas.microsoft.com/office/drawing/2014/main" id="{1EE2090C-B033-4AEA-AB21-A7E86730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r="25164"/>
          <a:stretch/>
        </p:blipFill>
        <p:spPr>
          <a:xfrm>
            <a:off x="240043" y="889142"/>
            <a:ext cx="6035470" cy="5619282"/>
          </a:xfrm>
          <a:prstGeom prst="rect">
            <a:avLst/>
          </a:prstGeom>
        </p:spPr>
      </p:pic>
      <p:pic>
        <p:nvPicPr>
          <p:cNvPr id="19" name="Imagem 18" descr="Gráfico&#10;&#10;Descrição gerada automaticamente com confiança média">
            <a:extLst>
              <a:ext uri="{FF2B5EF4-FFF2-40B4-BE49-F238E27FC236}">
                <a16:creationId xmlns:a16="http://schemas.microsoft.com/office/drawing/2014/main" id="{118CCBF4-30ED-4A59-B31B-3B1A50ED6A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5" t="50000" r="42953" b="33634"/>
          <a:stretch/>
        </p:blipFill>
        <p:spPr>
          <a:xfrm>
            <a:off x="2298160" y="3567498"/>
            <a:ext cx="1919235" cy="1122363"/>
          </a:xfrm>
          <a:prstGeom prst="rect">
            <a:avLst/>
          </a:prstGeom>
        </p:spPr>
      </p:pic>
      <p:pic>
        <p:nvPicPr>
          <p:cNvPr id="21" name="Imagem 20" descr="Uma imagem contendo Texto&#10;&#10;Descrição gerada automaticamente">
            <a:extLst>
              <a:ext uri="{FF2B5EF4-FFF2-40B4-BE49-F238E27FC236}">
                <a16:creationId xmlns:a16="http://schemas.microsoft.com/office/drawing/2014/main" id="{33AE717E-05FD-46D9-A953-B106FD8A30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6" t="84815" r="36621" b="4176"/>
          <a:stretch/>
        </p:blipFill>
        <p:spPr>
          <a:xfrm>
            <a:off x="1331909" y="5695291"/>
            <a:ext cx="3878664" cy="75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35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516430"/>
            <a:ext cx="6144915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16" name="Imagem 15" descr="Forma&#10;&#10;Descrição gerada automaticamente">
            <a:extLst>
              <a:ext uri="{FF2B5EF4-FFF2-40B4-BE49-F238E27FC236}">
                <a16:creationId xmlns:a16="http://schemas.microsoft.com/office/drawing/2014/main" id="{1EE2090C-B033-4AEA-AB21-A7E86730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r="25164"/>
          <a:stretch/>
        </p:blipFill>
        <p:spPr>
          <a:xfrm>
            <a:off x="240043" y="889142"/>
            <a:ext cx="6035470" cy="5619282"/>
          </a:xfrm>
          <a:prstGeom prst="rect">
            <a:avLst/>
          </a:prstGeom>
        </p:spPr>
      </p:pic>
      <p:pic>
        <p:nvPicPr>
          <p:cNvPr id="19" name="Imagem 18" descr="Gráfico&#10;&#10;Descrição gerada automaticamente com confiança média">
            <a:extLst>
              <a:ext uri="{FF2B5EF4-FFF2-40B4-BE49-F238E27FC236}">
                <a16:creationId xmlns:a16="http://schemas.microsoft.com/office/drawing/2014/main" id="{118CCBF4-30ED-4A59-B31B-3B1A50ED6A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5" t="50000" r="42953" b="33634"/>
          <a:stretch/>
        </p:blipFill>
        <p:spPr>
          <a:xfrm>
            <a:off x="2298160" y="3567498"/>
            <a:ext cx="1919235" cy="1122363"/>
          </a:xfrm>
          <a:prstGeom prst="rect">
            <a:avLst/>
          </a:prstGeom>
        </p:spPr>
      </p:pic>
      <p:pic>
        <p:nvPicPr>
          <p:cNvPr id="21" name="Imagem 20" descr="Uma imagem contendo Texto&#10;&#10;Descrição gerada automaticamente">
            <a:extLst>
              <a:ext uri="{FF2B5EF4-FFF2-40B4-BE49-F238E27FC236}">
                <a16:creationId xmlns:a16="http://schemas.microsoft.com/office/drawing/2014/main" id="{33AE717E-05FD-46D9-A953-B106FD8A30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6" t="84815" r="36621" b="4176"/>
          <a:stretch/>
        </p:blipFill>
        <p:spPr>
          <a:xfrm>
            <a:off x="1331909" y="5695291"/>
            <a:ext cx="3878664" cy="755022"/>
          </a:xfrm>
          <a:prstGeom prst="rect">
            <a:avLst/>
          </a:prstGeom>
        </p:spPr>
      </p:pic>
      <p:pic>
        <p:nvPicPr>
          <p:cNvPr id="18" name="Imagem 17" descr="Uma imagem contendo Forma&#10;&#10;Descrição gerada automaticamente">
            <a:extLst>
              <a:ext uri="{FF2B5EF4-FFF2-40B4-BE49-F238E27FC236}">
                <a16:creationId xmlns:a16="http://schemas.microsoft.com/office/drawing/2014/main" id="{C5B1A5A3-C9E7-4EC4-B415-C27B61A65B4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0" t="25201" r="58908" b="35405"/>
          <a:stretch/>
        </p:blipFill>
        <p:spPr>
          <a:xfrm rot="310894">
            <a:off x="638069" y="1627521"/>
            <a:ext cx="1919236" cy="270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3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1122363"/>
            <a:ext cx="6084157" cy="5421050"/>
          </a:xfrm>
        </p:spPr>
        <p:txBody>
          <a:bodyPr>
            <a:noAutofit/>
          </a:bodyPr>
          <a:lstStyle/>
          <a:p>
            <a:r>
              <a:rPr lang="pt-BR" sz="4800" b="1" dirty="0"/>
              <a:t>MAIS IMPORTANTE QUE ORAR </a:t>
            </a:r>
            <a:br>
              <a:rPr lang="pt-BR" sz="4800" b="1" dirty="0"/>
            </a:br>
            <a:r>
              <a:rPr lang="pt-BR" sz="4800" b="1" dirty="0"/>
              <a:t>É </a:t>
            </a:r>
            <a:br>
              <a:rPr lang="pt-BR" sz="4800" b="1" dirty="0"/>
            </a:br>
            <a:r>
              <a:rPr lang="pt-BR" sz="4800" b="1" dirty="0"/>
              <a:t>SABER A QUEM DIRIGIMOS </a:t>
            </a:r>
            <a:br>
              <a:rPr lang="pt-BR" sz="4800" b="1" dirty="0"/>
            </a:br>
            <a:r>
              <a:rPr lang="pt-BR" sz="4800" b="1" dirty="0"/>
              <a:t>NOSSAS ORAÇÕES</a:t>
            </a:r>
            <a:br>
              <a:rPr lang="pt-BR" sz="4800" b="1" dirty="0"/>
            </a:br>
            <a:r>
              <a:rPr lang="pt-BR" sz="4800" b="1" dirty="0"/>
              <a:t>TIMOTHY KELLER</a:t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95943"/>
            <a:ext cx="5849373" cy="611833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5053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1122363"/>
            <a:ext cx="6084157" cy="5421050"/>
          </a:xfrm>
        </p:spPr>
        <p:txBody>
          <a:bodyPr>
            <a:noAutofit/>
          </a:bodyPr>
          <a:lstStyle/>
          <a:p>
            <a:r>
              <a:rPr lang="pt-BR" sz="4800" dirty="0"/>
              <a:t>A quem os cristãos oram?</a:t>
            </a:r>
            <a:br>
              <a:rPr lang="pt-BR" sz="4800" dirty="0"/>
            </a:br>
            <a:r>
              <a:rPr lang="pt-BR" sz="4800" dirty="0"/>
              <a:t>Oramos ao Pai em nome de seu Filho Jesus Cristo auxiliados pelo Espírito Santo</a:t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04" y="516430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0348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1122363"/>
            <a:ext cx="6084157" cy="5421050"/>
          </a:xfrm>
        </p:spPr>
        <p:txBody>
          <a:bodyPr>
            <a:noAutofit/>
          </a:bodyPr>
          <a:lstStyle/>
          <a:p>
            <a:r>
              <a:rPr lang="pt-BR" sz="4800" dirty="0"/>
              <a:t>Oramos ao Deus que habita nos céus:</a:t>
            </a:r>
            <a:br>
              <a:rPr lang="pt-BR" sz="4800" dirty="0"/>
            </a:br>
            <a:br>
              <a:rPr lang="pt-BR" sz="4800" dirty="0"/>
            </a:br>
            <a:r>
              <a:rPr lang="pt-BR" sz="4800" dirty="0"/>
              <a:t>A ti, que habitas nos céus, elevo os olhos! </a:t>
            </a:r>
            <a:br>
              <a:rPr lang="pt-BR" sz="4800" dirty="0"/>
            </a:br>
            <a:r>
              <a:rPr lang="pt-BR" sz="4800" dirty="0"/>
              <a:t>Salmo 123.1</a:t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04" y="516430"/>
            <a:ext cx="5728173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578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94" y="912547"/>
            <a:ext cx="6084157" cy="5421050"/>
          </a:xfrm>
        </p:spPr>
        <p:txBody>
          <a:bodyPr>
            <a:noAutofit/>
          </a:bodyPr>
          <a:lstStyle/>
          <a:p>
            <a:r>
              <a:rPr lang="pt-BR" sz="4400" dirty="0"/>
              <a:t>Oramos ao Deus de Abraão, Isaque e Jacó:</a:t>
            </a:r>
            <a:br>
              <a:rPr lang="pt-BR" sz="4400" dirty="0"/>
            </a:br>
            <a:r>
              <a:rPr lang="pt-BR" sz="4400" dirty="0"/>
              <a:t>Assim dirás aos filhos de Israel: </a:t>
            </a:r>
            <a:br>
              <a:rPr lang="pt-BR" sz="4400" dirty="0"/>
            </a:br>
            <a:r>
              <a:rPr lang="pt-BR" sz="4400" dirty="0"/>
              <a:t>O SENHOR, o Deus de vossos pais, o Deus de Abraão, o Deus de Isaque e o Deus de Jacó – </a:t>
            </a:r>
            <a:r>
              <a:rPr lang="pt-BR" sz="4400" dirty="0" err="1"/>
              <a:t>Êx</a:t>
            </a:r>
            <a:r>
              <a:rPr lang="pt-BR" sz="4400" dirty="0"/>
              <a:t> 3.15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860" y="61261"/>
            <a:ext cx="5611104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9944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1122363"/>
            <a:ext cx="6084157" cy="5421050"/>
          </a:xfrm>
        </p:spPr>
        <p:txBody>
          <a:bodyPr>
            <a:noAutofit/>
          </a:bodyPr>
          <a:lstStyle/>
          <a:p>
            <a:r>
              <a:rPr lang="pt-BR" sz="4400" dirty="0"/>
              <a:t>Oramos ao Pai Celestial:</a:t>
            </a:r>
            <a:br>
              <a:rPr lang="pt-BR" sz="4400" dirty="0"/>
            </a:br>
            <a:r>
              <a:rPr lang="pt-BR" sz="4400" dirty="0"/>
              <a:t>Tu, porém, quando orares, entra no teu quarto e, fechada a porta, orarás a teu Pai, que está em secreto; e teu Pai, que vê em secreto, te recompensará. </a:t>
            </a:r>
            <a:br>
              <a:rPr lang="pt-BR" sz="4400" dirty="0"/>
            </a:br>
            <a:r>
              <a:rPr lang="pt-BR" sz="4400" dirty="0"/>
              <a:t>Mateus 6.6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894" y="146633"/>
            <a:ext cx="5920680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0881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1122363"/>
            <a:ext cx="6084157" cy="5421050"/>
          </a:xfrm>
        </p:spPr>
        <p:txBody>
          <a:bodyPr>
            <a:noAutofit/>
          </a:bodyPr>
          <a:lstStyle/>
          <a:p>
            <a:r>
              <a:rPr lang="pt-BR" sz="4400" dirty="0"/>
              <a:t>Oramos ao Pai Celestial:</a:t>
            </a:r>
            <a:br>
              <a:rPr lang="pt-BR" sz="4400" dirty="0"/>
            </a:br>
            <a:r>
              <a:rPr lang="pt-BR" sz="4400" dirty="0"/>
              <a:t> Portanto, vós orareis assim: Pai nosso, que estás nos céus...</a:t>
            </a:r>
            <a:br>
              <a:rPr lang="pt-BR" sz="4400" dirty="0"/>
            </a:br>
            <a:r>
              <a:rPr lang="pt-BR" sz="4400" dirty="0"/>
              <a:t>Mateus 6.9a </a:t>
            </a:r>
            <a:br>
              <a:rPr lang="pt-BR" sz="4400" dirty="0"/>
            </a:br>
            <a:br>
              <a:rPr lang="pt-BR" sz="4400" dirty="0"/>
            </a:br>
            <a:br>
              <a:rPr lang="pt-BR" sz="4400" dirty="0"/>
            </a:b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894" y="146633"/>
            <a:ext cx="5920680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7503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629173"/>
            <a:ext cx="6219234" cy="5931018"/>
          </a:xfrm>
        </p:spPr>
        <p:txBody>
          <a:bodyPr>
            <a:noAutofit/>
          </a:bodyPr>
          <a:lstStyle/>
          <a:p>
            <a:r>
              <a:rPr lang="pt-BR" sz="4800" dirty="0"/>
              <a:t>Oramos ao Deus que habita a eternidade: Porque assim diz o Alto, o Sublime, que habita a eternidade, o qual tem o nome de Santo: Habito no alto e santo lugar...</a:t>
            </a:r>
            <a:br>
              <a:rPr lang="pt-BR" sz="4800" dirty="0"/>
            </a:br>
            <a:r>
              <a:rPr lang="pt-BR" sz="4800" dirty="0"/>
              <a:t>Isaías 57.15a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019" y="17256"/>
            <a:ext cx="6439410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373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49" y="854154"/>
            <a:ext cx="6219234" cy="5421050"/>
          </a:xfrm>
        </p:spPr>
        <p:txBody>
          <a:bodyPr>
            <a:noAutofit/>
          </a:bodyPr>
          <a:lstStyle/>
          <a:p>
            <a:r>
              <a:rPr lang="pt-BR" sz="4400" dirty="0"/>
              <a:t>E ainda assim habita entre nós:</a:t>
            </a:r>
            <a:br>
              <a:rPr lang="pt-BR" sz="4400" dirty="0"/>
            </a:br>
            <a:r>
              <a:rPr lang="pt-BR" sz="4400" dirty="0"/>
              <a:t>...mas habito também com o contrito e abatido de espírito, para vivificar o espírito dos abatidos e vivificar o coração dos contritos. </a:t>
            </a:r>
            <a:br>
              <a:rPr lang="pt-BR" sz="4400" dirty="0"/>
            </a:br>
            <a:r>
              <a:rPr lang="pt-BR" sz="4400" dirty="0"/>
              <a:t>Isaías 57.15b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889" y="105731"/>
            <a:ext cx="5728173" cy="594661"/>
          </a:xfrm>
        </p:spPr>
        <p:txBody>
          <a:bodyPr>
            <a:norm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05316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317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Apresentação do PowerPoint</vt:lpstr>
      <vt:lpstr>MAIS IMPORTANTE QUE ORAR  É  SABER A QUEM DIRIGIMOS  NOSSAS ORAÇÕES TIMOTHY KELLER </vt:lpstr>
      <vt:lpstr>A quem os cristãos oram? Oramos ao Pai em nome de seu Filho Jesus Cristo auxiliados pelo Espírito Santo </vt:lpstr>
      <vt:lpstr>Oramos ao Deus que habita nos céus:  A ti, que habitas nos céus, elevo os olhos!  Salmo 123.1 </vt:lpstr>
      <vt:lpstr>Oramos ao Deus de Abraão, Isaque e Jacó: Assim dirás aos filhos de Israel:  O SENHOR, o Deus de vossos pais, o Deus de Abraão, o Deus de Isaque e o Deus de Jacó – Êx 3.15</vt:lpstr>
      <vt:lpstr>Oramos ao Pai Celestial: Tu, porém, quando orares, entra no teu quarto e, fechada a porta, orarás a teu Pai, que está em secreto; e teu Pai, que vê em secreto, te recompensará.  Mateus 6.6</vt:lpstr>
      <vt:lpstr>Oramos ao Pai Celestial:  Portanto, vós orareis assim: Pai nosso, que estás nos céus... Mateus 6.9a    </vt:lpstr>
      <vt:lpstr>Oramos ao Deus que habita a eternidade: Porque assim diz o Alto, o Sublime, que habita a eternidade, o qual tem o nome de Santo: Habito no alto e santo lugar... Isaías 57.15a </vt:lpstr>
      <vt:lpstr>E ainda assim habita entre nós: ...mas habito também com o contrito e abatido de espírito, para vivificar o espírito dos abatidos e vivificar o coração dos contritos.  Isaías 57.15b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Henrique de Araújo</dc:creator>
  <cp:lastModifiedBy>Marcos Henrique de Araújo</cp:lastModifiedBy>
  <cp:revision>1</cp:revision>
  <dcterms:created xsi:type="dcterms:W3CDTF">2022-05-10T17:59:45Z</dcterms:created>
  <dcterms:modified xsi:type="dcterms:W3CDTF">2022-05-10T18:01:05Z</dcterms:modified>
</cp:coreProperties>
</file>